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9"/>
  </p:notesMasterIdLst>
  <p:sldIdLst>
    <p:sldId id="256" r:id="rId2"/>
    <p:sldId id="260" r:id="rId3"/>
    <p:sldId id="257" r:id="rId4"/>
    <p:sldId id="259" r:id="rId5"/>
    <p:sldId id="258" r:id="rId6"/>
    <p:sldId id="261" r:id="rId7"/>
    <p:sldId id="262" r:id="rId8"/>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9D9D9"/>
    <a:srgbClr val="F2F2F2"/>
    <a:srgbClr val="FFFFFF"/>
    <a:srgbClr val="7E7E7E"/>
    <a:srgbClr val="005AA5"/>
    <a:srgbClr val="005DA2"/>
    <a:srgbClr val="005D9E"/>
    <a:srgbClr val="0060A8"/>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33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166" autoAdjust="0"/>
    <p:restoredTop sz="94660"/>
  </p:normalViewPr>
  <p:slideViewPr>
    <p:cSldViewPr>
      <p:cViewPr varScale="1">
        <p:scale>
          <a:sx n="110" d="100"/>
          <a:sy n="110" d="100"/>
        </p:scale>
        <p:origin x="654" y="144"/>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8D5E74-D77C-4BB7-BEDA-D31AC3E28CAC}" type="datetimeFigureOut">
              <a:rPr lang="en-US" smtClean="0"/>
              <a:t>7/21/2025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F8A07C4-18B2-45A6-B730-9F4E335F8998}" type="slidenum">
              <a:rPr lang="en-US" smtClean="0"/>
              <a:t>‹#›</a:t>
            </a:fld>
            <a:endParaRPr lang="en-US"/>
          </a:p>
        </p:txBody>
      </p:sp>
    </p:spTree>
    <p:extLst>
      <p:ext uri="{BB962C8B-B14F-4D97-AF65-F5344CB8AC3E}">
        <p14:creationId xmlns:p14="http://schemas.microsoft.com/office/powerpoint/2010/main" val="40261801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5825" b="15122"/>
          <a:stretch/>
        </p:blipFill>
        <p:spPr>
          <a:xfrm>
            <a:off x="22956" y="44624"/>
            <a:ext cx="12192000" cy="6840760"/>
          </a:xfrm>
          <a:prstGeom prst="rect">
            <a:avLst/>
          </a:prstGeom>
        </p:spPr>
      </p:pic>
      <p:sp>
        <p:nvSpPr>
          <p:cNvPr id="2" name="Title 1"/>
          <p:cNvSpPr>
            <a:spLocks noGrp="1"/>
          </p:cNvSpPr>
          <p:nvPr>
            <p:ph type="title"/>
          </p:nvPr>
        </p:nvSpPr>
        <p:spPr>
          <a:xfrm>
            <a:off x="2135560" y="1709738"/>
            <a:ext cx="9211890" cy="2852737"/>
          </a:xfrm>
        </p:spPr>
        <p:txBody>
          <a:bodyPr anchor="b"/>
          <a:lstStyle>
            <a:lvl1pPr>
              <a:defRPr sz="6000"/>
            </a:lvl1pPr>
          </a:lstStyle>
          <a:p>
            <a:r>
              <a:rPr lang="en-US" dirty="0" smtClean="0"/>
              <a:t>Click to edit Master title style</a:t>
            </a:r>
            <a:endParaRPr lang="en-US" dirty="0"/>
          </a:p>
        </p:txBody>
      </p:sp>
      <p:sp>
        <p:nvSpPr>
          <p:cNvPr id="3" name="Text Placeholder 2"/>
          <p:cNvSpPr>
            <a:spLocks noGrp="1"/>
          </p:cNvSpPr>
          <p:nvPr>
            <p:ph type="body" idx="1"/>
          </p:nvPr>
        </p:nvSpPr>
        <p:spPr>
          <a:xfrm>
            <a:off x="2135560" y="4589463"/>
            <a:ext cx="921189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smtClean="0"/>
              <a:t>Edit Master text styles</a:t>
            </a:r>
          </a:p>
        </p:txBody>
      </p:sp>
      <p:grpSp>
        <p:nvGrpSpPr>
          <p:cNvPr id="11" name="Group 10"/>
          <p:cNvGrpSpPr>
            <a:grpSpLocks noChangeAspect="1"/>
          </p:cNvGrpSpPr>
          <p:nvPr userDrawn="1"/>
        </p:nvGrpSpPr>
        <p:grpSpPr>
          <a:xfrm>
            <a:off x="8400256" y="44624"/>
            <a:ext cx="2055940" cy="1189508"/>
            <a:chOff x="6744072" y="3522076"/>
            <a:chExt cx="5711032" cy="3304239"/>
          </a:xfrm>
        </p:grpSpPr>
        <p:pic>
          <p:nvPicPr>
            <p:cNvPr id="12" name="Picture 11"/>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6744072" y="3522076"/>
              <a:ext cx="5711032" cy="3304239"/>
            </a:xfrm>
            <a:prstGeom prst="rect">
              <a:avLst/>
            </a:prstGeom>
          </p:spPr>
        </p:pic>
        <p:pic>
          <p:nvPicPr>
            <p:cNvPr id="13" name="Picture 12"/>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9408368" y="5949279"/>
              <a:ext cx="959373" cy="634021"/>
            </a:xfrm>
            <a:prstGeom prst="rect">
              <a:avLst/>
            </a:prstGeom>
          </p:spPr>
        </p:pic>
      </p:grpSp>
      <p:pic>
        <p:nvPicPr>
          <p:cNvPr id="21" name="Picture 20"/>
          <p:cNvPicPr>
            <a:picLocks noChangeAspect="1"/>
          </p:cNvPicPr>
          <p:nvPr userDrawn="1"/>
        </p:nvPicPr>
        <p:blipFill rotWithShape="1">
          <a:blip r:embed="rId5">
            <a:extLst>
              <a:ext uri="{28A0092B-C50C-407E-A947-70E740481C1C}">
                <a14:useLocalDpi xmlns:a14="http://schemas.microsoft.com/office/drawing/2010/main" val="0"/>
              </a:ext>
            </a:extLst>
          </a:blip>
          <a:srcRect l="43330" t="11583" b="1806"/>
          <a:stretch/>
        </p:blipFill>
        <p:spPr>
          <a:xfrm>
            <a:off x="-1628" y="0"/>
            <a:ext cx="1703040" cy="6859481"/>
          </a:xfrm>
          <a:prstGeom prst="rect">
            <a:avLst/>
          </a:prstGeom>
        </p:spPr>
      </p:pic>
    </p:spTree>
    <p:extLst>
      <p:ext uri="{BB962C8B-B14F-4D97-AF65-F5344CB8AC3E}">
        <p14:creationId xmlns:p14="http://schemas.microsoft.com/office/powerpoint/2010/main" val="3524776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ABF1E58C-53B1-4737-AEC2-C0AB63006F50}" type="datetime1">
              <a:rPr lang="de-DE" smtClean="0"/>
              <a:t>21.07.2025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2420265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04D0B8-5151-40C2-B9C5-F438A0083FEF}" type="datetime1">
              <a:rPr lang="de-DE" smtClean="0"/>
              <a:t>21.07.2025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30747630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215E46C-54AD-4615-A1F0-E261517A2CAB}" type="datetime1">
              <a:rPr lang="de-DE" smtClean="0"/>
              <a:t>21.07.2025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38298907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99456" y="70480"/>
            <a:ext cx="10154344" cy="838240"/>
          </a:xfrm>
        </p:spPr>
        <p:txBody>
          <a:bodyPr/>
          <a:lstStyle/>
          <a:p>
            <a:r>
              <a:rPr lang="en-US" dirty="0" smtClean="0"/>
              <a:t>Click to edit Master title style</a:t>
            </a:r>
            <a:endParaRPr lang="en-US" dirty="0"/>
          </a:p>
        </p:txBody>
      </p:sp>
      <p:cxnSp>
        <p:nvCxnSpPr>
          <p:cNvPr id="10" name="Straight Connector 9"/>
          <p:cNvCxnSpPr/>
          <p:nvPr userDrawn="1"/>
        </p:nvCxnSpPr>
        <p:spPr>
          <a:xfrm>
            <a:off x="0" y="976492"/>
            <a:ext cx="12192000" cy="4236"/>
          </a:xfrm>
          <a:prstGeom prst="line">
            <a:avLst/>
          </a:prstGeom>
          <a:ln w="19050">
            <a:solidFill>
              <a:srgbClr val="005AA5"/>
            </a:solidFill>
          </a:ln>
        </p:spPr>
        <p:style>
          <a:lnRef idx="1">
            <a:schemeClr val="accent1"/>
          </a:lnRef>
          <a:fillRef idx="0">
            <a:schemeClr val="accent1"/>
          </a:fillRef>
          <a:effectRef idx="0">
            <a:schemeClr val="accent1"/>
          </a:effectRef>
          <a:fontRef idx="minor">
            <a:schemeClr val="tx1"/>
          </a:fontRef>
        </p:style>
      </p:cxnSp>
      <p:pic>
        <p:nvPicPr>
          <p:cNvPr id="12" name="Picture 11"/>
          <p:cNvPicPr>
            <a:picLocks noChangeAspect="1"/>
          </p:cNvPicPr>
          <p:nvPr userDrawn="1"/>
        </p:nvPicPr>
        <p:blipFill>
          <a:blip r:embed="rId2" cstate="print">
            <a:lum bright="70000" contrast="-70000"/>
            <a:extLst>
              <a:ext uri="{28A0092B-C50C-407E-A947-70E740481C1C}">
                <a14:useLocalDpi xmlns:a14="http://schemas.microsoft.com/office/drawing/2010/main" val="0"/>
              </a:ext>
            </a:extLst>
          </a:blip>
          <a:stretch>
            <a:fillRect/>
          </a:stretch>
        </p:blipFill>
        <p:spPr>
          <a:xfrm>
            <a:off x="8198089" y="44624"/>
            <a:ext cx="3960440" cy="931868"/>
          </a:xfrm>
          <a:prstGeom prst="rect">
            <a:avLst/>
          </a:prstGeom>
        </p:spPr>
      </p:pic>
      <p:pic>
        <p:nvPicPr>
          <p:cNvPr id="19" name="Picture 1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6688" y="-99392"/>
            <a:ext cx="1163252" cy="1163252"/>
          </a:xfrm>
          <a:prstGeom prst="rect">
            <a:avLst/>
          </a:prstGeom>
        </p:spPr>
      </p:pic>
    </p:spTree>
    <p:extLst>
      <p:ext uri="{BB962C8B-B14F-4D97-AF65-F5344CB8AC3E}">
        <p14:creationId xmlns:p14="http://schemas.microsoft.com/office/powerpoint/2010/main" val="10480098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t="5825" b="15122"/>
          <a:stretch/>
        </p:blipFill>
        <p:spPr>
          <a:xfrm>
            <a:off x="22956" y="44624"/>
            <a:ext cx="12192000" cy="6840760"/>
          </a:xfrm>
          <a:prstGeom prst="rect">
            <a:avLst/>
          </a:prstGeom>
        </p:spPr>
      </p:pic>
      <p:sp>
        <p:nvSpPr>
          <p:cNvPr id="2" name="Title 1"/>
          <p:cNvSpPr>
            <a:spLocks noGrp="1"/>
          </p:cNvSpPr>
          <p:nvPr>
            <p:ph type="ctrTitle" hasCustomPrompt="1"/>
          </p:nvPr>
        </p:nvSpPr>
        <p:spPr>
          <a:xfrm>
            <a:off x="1524000" y="1122363"/>
            <a:ext cx="9144000" cy="2387600"/>
          </a:xfrm>
        </p:spPr>
        <p:txBody>
          <a:bodyPr anchor="b">
            <a:normAutofit/>
          </a:bodyPr>
          <a:lstStyle>
            <a:lvl1pPr algn="ctr">
              <a:defRPr sz="6600" b="1">
                <a:latin typeface="Arial" panose="020B0604020202020204" pitchFamily="34" charset="0"/>
                <a:cs typeface="Arial" panose="020B0604020202020204" pitchFamily="34" charset="0"/>
              </a:defRPr>
            </a:lvl1pPr>
          </a:lstStyle>
          <a:p>
            <a:r>
              <a:rPr kumimoji="0" lang="en-US" sz="4400" b="0" i="0" u="none" strike="noStrike" kern="1200" cap="none" spc="0" normalizeH="0" baseline="0" noProof="0" dirty="0" smtClean="0">
                <a:ln>
                  <a:noFill/>
                </a:ln>
                <a:solidFill>
                  <a:prstClr val="black"/>
                </a:solidFill>
                <a:effectLst/>
                <a:uLnTx/>
                <a:uFillTx/>
                <a:latin typeface="+mj-lt"/>
                <a:ea typeface="+mj-ea"/>
                <a:cs typeface="+mj-cs"/>
              </a:rPr>
              <a:t>Title of Presentation</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pic>
        <p:nvPicPr>
          <p:cNvPr id="11" name="Picture 10"/>
          <p:cNvPicPr>
            <a:picLocks noChangeAspect="1"/>
          </p:cNvPicPr>
          <p:nvPr userDrawn="1"/>
        </p:nvPicPr>
        <p:blipFill rotWithShape="1">
          <a:blip r:embed="rId3" cstate="print">
            <a:extLst>
              <a:ext uri="{28A0092B-C50C-407E-A947-70E740481C1C}">
                <a14:useLocalDpi xmlns:a14="http://schemas.microsoft.com/office/drawing/2010/main" val="0"/>
              </a:ext>
            </a:extLst>
          </a:blip>
          <a:srcRect r="13741" b="16715"/>
          <a:stretch/>
        </p:blipFill>
        <p:spPr>
          <a:xfrm>
            <a:off x="8014816" y="2824361"/>
            <a:ext cx="4176464" cy="4032448"/>
          </a:xfrm>
          <a:prstGeom prst="rect">
            <a:avLst/>
          </a:prstGeom>
        </p:spPr>
      </p:pic>
    </p:spTree>
    <p:extLst>
      <p:ext uri="{BB962C8B-B14F-4D97-AF65-F5344CB8AC3E}">
        <p14:creationId xmlns:p14="http://schemas.microsoft.com/office/powerpoint/2010/main" val="658622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368486" y="70480"/>
            <a:ext cx="9985314" cy="838240"/>
          </a:xfrm>
        </p:spPr>
        <p:txBody>
          <a:bodyPr/>
          <a:lstStyle/>
          <a:p>
            <a:r>
              <a:rPr lang="en-US" dirty="0" smtClean="0"/>
              <a:t>Click to edit Master title style</a:t>
            </a:r>
            <a:endParaRPr lang="en-US" dirty="0"/>
          </a:p>
        </p:txBody>
      </p:sp>
      <p:grpSp>
        <p:nvGrpSpPr>
          <p:cNvPr id="7" name="Group 6"/>
          <p:cNvGrpSpPr>
            <a:grpSpLocks noChangeAspect="1"/>
          </p:cNvGrpSpPr>
          <p:nvPr userDrawn="1"/>
        </p:nvGrpSpPr>
        <p:grpSpPr>
          <a:xfrm>
            <a:off x="119335" y="160142"/>
            <a:ext cx="1249151" cy="722723"/>
            <a:chOff x="6744072" y="3522076"/>
            <a:chExt cx="5711032" cy="3304239"/>
          </a:xfrm>
        </p:grpSpPr>
        <p:pic>
          <p:nvPicPr>
            <p:cNvPr id="8" name="Picture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6744072" y="3522076"/>
              <a:ext cx="5711032" cy="3304239"/>
            </a:xfrm>
            <a:prstGeom prst="rect">
              <a:avLst/>
            </a:prstGeom>
          </p:spPr>
        </p:pic>
        <p:pic>
          <p:nvPicPr>
            <p:cNvPr id="9" name="Picture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9408368" y="5949280"/>
              <a:ext cx="959373" cy="634022"/>
            </a:xfrm>
            <a:prstGeom prst="rect">
              <a:avLst/>
            </a:prstGeom>
          </p:spPr>
        </p:pic>
      </p:grpSp>
      <p:cxnSp>
        <p:nvCxnSpPr>
          <p:cNvPr id="10" name="Straight Connector 9"/>
          <p:cNvCxnSpPr/>
          <p:nvPr userDrawn="1"/>
        </p:nvCxnSpPr>
        <p:spPr>
          <a:xfrm>
            <a:off x="0" y="976492"/>
            <a:ext cx="12192000" cy="4236"/>
          </a:xfrm>
          <a:prstGeom prst="line">
            <a:avLst/>
          </a:prstGeom>
          <a:ln w="19050">
            <a:solidFill>
              <a:srgbClr val="005AA5"/>
            </a:solidFill>
          </a:ln>
        </p:spPr>
        <p:style>
          <a:lnRef idx="1">
            <a:schemeClr val="accent1"/>
          </a:lnRef>
          <a:fillRef idx="0">
            <a:schemeClr val="accent1"/>
          </a:fillRef>
          <a:effectRef idx="0">
            <a:schemeClr val="accent1"/>
          </a:effectRef>
          <a:fontRef idx="minor">
            <a:schemeClr val="tx1"/>
          </a:fontRef>
        </p:style>
      </p:cxnSp>
      <p:sp>
        <p:nvSpPr>
          <p:cNvPr id="11" name="Snip Same Side Corner Rectangle 10"/>
          <p:cNvSpPr/>
          <p:nvPr userDrawn="1"/>
        </p:nvSpPr>
        <p:spPr>
          <a:xfrm>
            <a:off x="0" y="6552728"/>
            <a:ext cx="12192000" cy="305272"/>
          </a:xfrm>
          <a:prstGeom prst="snip2SameRect">
            <a:avLst>
              <a:gd name="adj1" fmla="val 0"/>
              <a:gd name="adj2" fmla="val 0"/>
            </a:avLst>
          </a:prstGeom>
          <a:gradFill flip="none" rotWithShape="1">
            <a:gsLst>
              <a:gs pos="0">
                <a:schemeClr val="accent1">
                  <a:tint val="66000"/>
                  <a:satMod val="160000"/>
                </a:schemeClr>
              </a:gs>
              <a:gs pos="25000">
                <a:schemeClr val="accent1">
                  <a:tint val="44500"/>
                  <a:satMod val="160000"/>
                </a:schemeClr>
              </a:gs>
              <a:gs pos="100000">
                <a:srgbClr val="FFFFFF"/>
              </a:gs>
            </a:gsLst>
            <a:lin ang="10800000" scaled="1"/>
            <a:tileRect/>
          </a:gradFill>
          <a:ln w="762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p:cNvPicPr>
            <a:picLocks noChangeAspect="1"/>
          </p:cNvPicPr>
          <p:nvPr userDrawn="1"/>
        </p:nvPicPr>
        <p:blipFill>
          <a:blip r:embed="rId4" cstate="print">
            <a:lum bright="70000" contrast="-70000"/>
            <a:extLst>
              <a:ext uri="{28A0092B-C50C-407E-A947-70E740481C1C}">
                <a14:useLocalDpi xmlns:a14="http://schemas.microsoft.com/office/drawing/2010/main" val="0"/>
              </a:ext>
            </a:extLst>
          </a:blip>
          <a:stretch>
            <a:fillRect/>
          </a:stretch>
        </p:blipFill>
        <p:spPr>
          <a:xfrm>
            <a:off x="8198089" y="44624"/>
            <a:ext cx="3960440" cy="931868"/>
          </a:xfrm>
          <a:prstGeom prst="rect">
            <a:avLst/>
          </a:prstGeom>
        </p:spPr>
      </p:pic>
      <p:sp>
        <p:nvSpPr>
          <p:cNvPr id="4" name="Date Placeholder 3"/>
          <p:cNvSpPr>
            <a:spLocks noGrp="1"/>
          </p:cNvSpPr>
          <p:nvPr>
            <p:ph type="dt" sz="half" idx="10"/>
          </p:nvPr>
        </p:nvSpPr>
        <p:spPr>
          <a:xfrm>
            <a:off x="0" y="6552728"/>
            <a:ext cx="2790528" cy="305272"/>
          </a:xfrm>
        </p:spPr>
        <p:txBody>
          <a:bodyPr/>
          <a:lstStyle/>
          <a:p>
            <a:fld id="{CA293074-BF9B-4FCA-A31B-99D5D1E298BC}" type="datetime1">
              <a:rPr lang="de-DE" smtClean="0"/>
              <a:t>21.07.2025</a:t>
            </a:fld>
            <a:endParaRPr lang="en-US"/>
          </a:p>
        </p:txBody>
      </p:sp>
      <p:sp>
        <p:nvSpPr>
          <p:cNvPr id="5" name="Footer Placeholder 4"/>
          <p:cNvSpPr>
            <a:spLocks noGrp="1"/>
          </p:cNvSpPr>
          <p:nvPr>
            <p:ph type="ftr" sz="quarter" idx="11"/>
          </p:nvPr>
        </p:nvSpPr>
        <p:spPr>
          <a:xfrm>
            <a:off x="4027140" y="6552728"/>
            <a:ext cx="4114800" cy="305272"/>
          </a:xfrm>
        </p:spPr>
        <p:txBody>
          <a:bodyPr/>
          <a:lstStyle/>
          <a:p>
            <a:endParaRPr lang="en-US" dirty="0"/>
          </a:p>
        </p:txBody>
      </p:sp>
      <p:sp>
        <p:nvSpPr>
          <p:cNvPr id="6" name="Slide Number Placeholder 5"/>
          <p:cNvSpPr>
            <a:spLocks noGrp="1"/>
          </p:cNvSpPr>
          <p:nvPr>
            <p:ph type="sldNum" sz="quarter" idx="12"/>
          </p:nvPr>
        </p:nvSpPr>
        <p:spPr>
          <a:xfrm>
            <a:off x="9624392" y="6552728"/>
            <a:ext cx="2567608" cy="305272"/>
          </a:xfrm>
        </p:spPr>
        <p:txBody>
          <a:bodyPr/>
          <a:lstStyle/>
          <a:p>
            <a:fld id="{4C4E779A-D860-4EA1-AA1D-EAA6E1F92DE5}" type="slidenum">
              <a:rPr lang="en-US" smtClean="0"/>
              <a:t>‹#›</a:t>
            </a:fld>
            <a:endParaRPr lang="en-US" dirty="0"/>
          </a:p>
        </p:txBody>
      </p:sp>
    </p:spTree>
    <p:extLst>
      <p:ext uri="{BB962C8B-B14F-4D97-AF65-F5344CB8AC3E}">
        <p14:creationId xmlns:p14="http://schemas.microsoft.com/office/powerpoint/2010/main" val="3409464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6F19433D-6F1D-4D18-B3B4-061107DED770}" type="datetime1">
              <a:rPr lang="de-DE" smtClean="0"/>
              <a:t>21.07.2025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9840395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F6CF00C-6D36-4E7C-B106-47E22125A25A}" type="datetime1">
              <a:rPr lang="de-DE" smtClean="0"/>
              <a:t>21.07.2025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5267176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88E6437-2CEF-4850-9C2B-BF762F9842C5}" type="datetime1">
              <a:rPr lang="de-DE" smtClean="0"/>
              <a:t>21.07.2025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4212274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A47B2D4-939E-4003-83F4-F6BF6792F821}" type="datetime1">
              <a:rPr lang="de-DE" smtClean="0"/>
              <a:t>21.07.2025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19786211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9AE805BD-522F-4364-AC18-370755292226}" type="datetime1">
              <a:rPr lang="de-DE" smtClean="0"/>
              <a:t>21.07.2025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4E779A-D860-4EA1-AA1D-EAA6E1F92DE5}" type="slidenum">
              <a:rPr lang="en-US" smtClean="0"/>
              <a:t>‹#›</a:t>
            </a:fld>
            <a:endParaRPr lang="en-US"/>
          </a:p>
        </p:txBody>
      </p:sp>
    </p:spTree>
    <p:extLst>
      <p:ext uri="{BB962C8B-B14F-4D97-AF65-F5344CB8AC3E}">
        <p14:creationId xmlns:p14="http://schemas.microsoft.com/office/powerpoint/2010/main" val="2617114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9BB76CE-AC3C-49F2-B488-D96DEA491D9B}" type="datetime1">
              <a:rPr lang="de-DE" smtClean="0"/>
              <a:t>21.07.2025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4E779A-D860-4EA1-AA1D-EAA6E1F92DE5}" type="slidenum">
              <a:rPr lang="en-US" smtClean="0"/>
              <a:t>‹#›</a:t>
            </a:fld>
            <a:endParaRPr lang="en-US"/>
          </a:p>
        </p:txBody>
      </p:sp>
    </p:spTree>
    <p:extLst>
      <p:ext uri="{BB962C8B-B14F-4D97-AF65-F5344CB8AC3E}">
        <p14:creationId xmlns:p14="http://schemas.microsoft.com/office/powerpoint/2010/main" val="4122884527"/>
      </p:ext>
    </p:extLst>
  </p:cSld>
  <p:clrMap bg1="lt1" tx1="dk1" bg2="lt2" tx2="dk2" accent1="accent1" accent2="accent2" accent3="accent3" accent4="accent4" accent5="accent5" accent6="accent6" hlink="hlink" folHlink="folHlink"/>
  <p:sldLayoutIdLst>
    <p:sldLayoutId id="2147483717" r:id="rId1"/>
    <p:sldLayoutId id="2147483716" r:id="rId2"/>
    <p:sldLayoutId id="2147483715" r:id="rId3"/>
    <p:sldLayoutId id="2147483726" r:id="rId4"/>
    <p:sldLayoutId id="2147483718" r:id="rId5"/>
    <p:sldLayoutId id="2147483719" r:id="rId6"/>
    <p:sldLayoutId id="2147483720" r:id="rId7"/>
    <p:sldLayoutId id="2147483721" r:id="rId8"/>
    <p:sldLayoutId id="2147483722" r:id="rId9"/>
    <p:sldLayoutId id="2147483723" r:id="rId10"/>
    <p:sldLayoutId id="2147483724" r:id="rId11"/>
    <p:sldLayoutId id="2147483725" r:id="rId1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loosolab.pages.gwdg.de/software/sc_framework/" TargetMode="External"/><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pair-code.github.io/understanding-umap/" TargetMode="External"/><Relationship Id="rId2" Type="http://schemas.openxmlformats.org/officeDocument/2006/relationships/hyperlink" Target="https://distill.pub/2016/misread-tsne/?_ga=2.135835192.888864733.1531353600-1779571267.1531353600"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sz="4800" dirty="0" smtClean="0"/>
              <a:t>MAX PLANCK INSTITUTE</a:t>
            </a:r>
            <a:r>
              <a:rPr lang="en-US" sz="4400" dirty="0" smtClean="0"/>
              <a:t/>
            </a:r>
            <a:br>
              <a:rPr lang="en-US" sz="4400" dirty="0" smtClean="0"/>
            </a:br>
            <a:r>
              <a:rPr lang="en-US" sz="3400" b="0" dirty="0" smtClean="0"/>
              <a:t>FOR HEART AND LUNG RESEARCH</a:t>
            </a:r>
            <a:endParaRPr lang="en-US" sz="3400" b="0" dirty="0"/>
          </a:p>
        </p:txBody>
      </p:sp>
      <p:sp>
        <p:nvSpPr>
          <p:cNvPr id="3" name="Subtitle 2"/>
          <p:cNvSpPr>
            <a:spLocks noGrp="1"/>
          </p:cNvSpPr>
          <p:nvPr>
            <p:ph type="subTitle" idx="1"/>
          </p:nvPr>
        </p:nvSpPr>
        <p:spPr/>
        <p:txBody>
          <a:bodyPr/>
          <a:lstStyle/>
          <a:p>
            <a:r>
              <a:rPr lang="en-US" dirty="0" smtClean="0">
                <a:latin typeface="Arial" panose="020B0604020202020204" pitchFamily="34" charset="0"/>
                <a:cs typeface="Arial" panose="020B0604020202020204" pitchFamily="34" charset="0"/>
              </a:rPr>
              <a:t>Bioinformatics Core Unit</a:t>
            </a:r>
          </a:p>
          <a:p>
            <a:endParaRPr lang="en-US" dirty="0"/>
          </a:p>
        </p:txBody>
      </p:sp>
      <p:pic>
        <p:nvPicPr>
          <p:cNvPr id="11" name="Picture 10"/>
          <p:cNvPicPr>
            <a:picLocks noChangeAspect="1"/>
          </p:cNvPicPr>
          <p:nvPr/>
        </p:nvPicPr>
        <p:blipFill rotWithShape="1">
          <a:blip r:embed="rId2" cstate="print">
            <a:extLst>
              <a:ext uri="{28A0092B-C50C-407E-A947-70E740481C1C}">
                <a14:useLocalDpi xmlns:a14="http://schemas.microsoft.com/office/drawing/2010/main" val="0"/>
              </a:ext>
            </a:extLst>
          </a:blip>
          <a:srcRect l="14815" t="777" r="14815" b="12139"/>
          <a:stretch/>
        </p:blipFill>
        <p:spPr>
          <a:xfrm>
            <a:off x="9912424" y="2420888"/>
            <a:ext cx="954176" cy="945742"/>
          </a:xfrm>
          <a:prstGeom prst="ellipse">
            <a:avLst/>
          </a:prstGeom>
          <a:solidFill>
            <a:schemeClr val="bg1"/>
          </a:solidFill>
        </p:spPr>
      </p:pic>
    </p:spTree>
    <p:extLst>
      <p:ext uri="{BB962C8B-B14F-4D97-AF65-F5344CB8AC3E}">
        <p14:creationId xmlns:p14="http://schemas.microsoft.com/office/powerpoint/2010/main" val="392335579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Introduction</a:t>
            </a:r>
            <a:endParaRPr lang="en-US" dirty="0"/>
          </a:p>
        </p:txBody>
      </p:sp>
      <p:sp>
        <p:nvSpPr>
          <p:cNvPr id="5" name="Text Placeholder 4"/>
          <p:cNvSpPr>
            <a:spLocks noGrp="1"/>
          </p:cNvSpPr>
          <p:nvPr>
            <p:ph type="body" idx="1"/>
          </p:nvPr>
        </p:nvSpPr>
        <p:spPr/>
        <p:txBody>
          <a:bodyPr/>
          <a:lstStyle/>
          <a:p>
            <a:r>
              <a:rPr lang="en-US" dirty="0"/>
              <a:t>Terms and methodology this pipeline is based on</a:t>
            </a:r>
            <a:r>
              <a:rPr lang="en-US" dirty="0" smtClean="0"/>
              <a:t>.</a:t>
            </a:r>
            <a:endParaRPr lang="en-US" dirty="0"/>
          </a:p>
        </p:txBody>
      </p:sp>
    </p:spTree>
    <p:extLst>
      <p:ext uri="{BB962C8B-B14F-4D97-AF65-F5344CB8AC3E}">
        <p14:creationId xmlns:p14="http://schemas.microsoft.com/office/powerpoint/2010/main" val="3034606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pic>
        <p:nvPicPr>
          <p:cNvPr id="5" name="Picture 4"/>
          <p:cNvPicPr>
            <a:picLocks noChangeAspect="1"/>
          </p:cNvPicPr>
          <p:nvPr/>
        </p:nvPicPr>
        <p:blipFill rotWithShape="1">
          <a:blip r:embed="rId2">
            <a:extLst>
              <a:ext uri="{28A0092B-C50C-407E-A947-70E740481C1C}">
                <a14:useLocalDpi xmlns:a14="http://schemas.microsoft.com/office/drawing/2010/main" val="0"/>
              </a:ext>
            </a:extLst>
          </a:blip>
          <a:srcRect t="23510"/>
          <a:stretch/>
        </p:blipFill>
        <p:spPr>
          <a:xfrm>
            <a:off x="2338612" y="1340768"/>
            <a:ext cx="7876031" cy="4320480"/>
          </a:xfrm>
          <a:prstGeom prst="rect">
            <a:avLst/>
          </a:prstGeom>
        </p:spPr>
      </p:pic>
      <p:sp>
        <p:nvSpPr>
          <p:cNvPr id="8" name="Rectangle 7"/>
          <p:cNvSpPr/>
          <p:nvPr/>
        </p:nvSpPr>
        <p:spPr>
          <a:xfrm>
            <a:off x="3074468" y="6021288"/>
            <a:ext cx="6404317" cy="369332"/>
          </a:xfrm>
          <a:prstGeom prst="rect">
            <a:avLst/>
          </a:prstGeom>
        </p:spPr>
        <p:txBody>
          <a:bodyPr wrap="none">
            <a:spAutoFit/>
          </a:bodyPr>
          <a:lstStyle/>
          <a:p>
            <a:r>
              <a:rPr lang="en-US" dirty="0" smtClean="0"/>
              <a:t>Manual: </a:t>
            </a:r>
            <a:r>
              <a:rPr lang="en-US" dirty="0" smtClean="0">
                <a:hlinkClick r:id="rId3"/>
              </a:rPr>
              <a:t>https</a:t>
            </a:r>
            <a:r>
              <a:rPr lang="en-US" dirty="0">
                <a:hlinkClick r:id="rId3"/>
              </a:rPr>
              <a:t>://loosolab.pages.gwdg.de/software/sc_framework</a:t>
            </a:r>
            <a:r>
              <a:rPr lang="en-US" dirty="0" smtClean="0">
                <a:hlinkClick r:id="rId3"/>
              </a:rPr>
              <a:t>/</a:t>
            </a:r>
            <a:endParaRPr lang="en-US" dirty="0"/>
          </a:p>
        </p:txBody>
      </p:sp>
    </p:spTree>
    <p:extLst>
      <p:ext uri="{BB962C8B-B14F-4D97-AF65-F5344CB8AC3E}">
        <p14:creationId xmlns:p14="http://schemas.microsoft.com/office/powerpoint/2010/main" val="32383836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sp>
        <p:nvSpPr>
          <p:cNvPr id="3" name="TextBox 2"/>
          <p:cNvSpPr txBox="1"/>
          <p:nvPr/>
        </p:nvSpPr>
        <p:spPr>
          <a:xfrm>
            <a:off x="1127448" y="1412776"/>
            <a:ext cx="7200800" cy="369332"/>
          </a:xfrm>
          <a:prstGeom prst="rect">
            <a:avLst/>
          </a:prstGeom>
          <a:noFill/>
        </p:spPr>
        <p:txBody>
          <a:bodyPr wrap="square" rtlCol="0">
            <a:spAutoFit/>
          </a:bodyPr>
          <a:lstStyle/>
          <a:p>
            <a:r>
              <a:rPr lang="en-US" dirty="0" smtClean="0"/>
              <a:t>Core analysis</a:t>
            </a:r>
            <a:endParaRPr lang="en-US" dirty="0"/>
          </a:p>
        </p:txBody>
      </p:sp>
      <p:sp>
        <p:nvSpPr>
          <p:cNvPr id="4" name="TextBox 3"/>
          <p:cNvSpPr txBox="1"/>
          <p:nvPr/>
        </p:nvSpPr>
        <p:spPr>
          <a:xfrm>
            <a:off x="1199456" y="4293096"/>
            <a:ext cx="7200800" cy="369332"/>
          </a:xfrm>
          <a:prstGeom prst="rect">
            <a:avLst/>
          </a:prstGeom>
          <a:noFill/>
        </p:spPr>
        <p:txBody>
          <a:bodyPr wrap="square" rtlCol="0">
            <a:spAutoFit/>
          </a:bodyPr>
          <a:lstStyle/>
          <a:p>
            <a:r>
              <a:rPr lang="en-US" dirty="0" smtClean="0"/>
              <a:t>Downstream analysis</a:t>
            </a:r>
            <a:endParaRPr lang="en-US" dirty="0"/>
          </a:p>
        </p:txBody>
      </p:sp>
    </p:spTree>
    <p:extLst>
      <p:ext uri="{BB962C8B-B14F-4D97-AF65-F5344CB8AC3E}">
        <p14:creationId xmlns:p14="http://schemas.microsoft.com/office/powerpoint/2010/main" val="30710007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Terms and Algorithms</a:t>
            </a:r>
            <a:endParaRPr lang="en-US" dirty="0"/>
          </a:p>
        </p:txBody>
      </p:sp>
      <p:sp>
        <p:nvSpPr>
          <p:cNvPr id="3" name="Rectangle 2"/>
          <p:cNvSpPr/>
          <p:nvPr/>
        </p:nvSpPr>
        <p:spPr>
          <a:xfrm>
            <a:off x="839416" y="1124744"/>
            <a:ext cx="10514384" cy="5047536"/>
          </a:xfrm>
          <a:prstGeom prst="rect">
            <a:avLst/>
          </a:prstGeom>
          <a:solidFill>
            <a:srgbClr val="F2F2F2"/>
          </a:solidFill>
          <a:ln>
            <a:solidFill>
              <a:srgbClr val="D9D9D9"/>
            </a:solidFill>
          </a:ln>
        </p:spPr>
        <p:txBody>
          <a:bodyPr wrap="square">
            <a:spAutoFit/>
          </a:bodyPr>
          <a:lstStyle/>
          <a:p>
            <a:r>
              <a:rPr lang="en-GB" sz="1400" b="1" dirty="0" smtClean="0"/>
              <a:t>Observation (</a:t>
            </a:r>
            <a:r>
              <a:rPr lang="en-GB" sz="1400" b="1" dirty="0" err="1" smtClean="0"/>
              <a:t>obs</a:t>
            </a:r>
            <a:r>
              <a:rPr lang="en-GB" sz="1400" b="1" dirty="0" smtClean="0"/>
              <a:t>)</a:t>
            </a:r>
          </a:p>
          <a:p>
            <a:r>
              <a:rPr lang="en-GB" sz="1400" dirty="0" smtClean="0"/>
              <a:t>In </a:t>
            </a:r>
            <a:r>
              <a:rPr lang="en-GB" sz="1400" dirty="0" err="1" smtClean="0"/>
              <a:t>scRNA</a:t>
            </a:r>
            <a:r>
              <a:rPr lang="en-GB" sz="1400" dirty="0" err="1"/>
              <a:t>-</a:t>
            </a:r>
            <a:r>
              <a:rPr lang="en-GB" sz="1400" dirty="0" err="1" smtClean="0"/>
              <a:t>seq</a:t>
            </a:r>
            <a:r>
              <a:rPr lang="en-GB" sz="1400" dirty="0" smtClean="0"/>
              <a:t> data an observation refers to a cell identified by a barcode unique in the dataset.</a:t>
            </a:r>
          </a:p>
          <a:p>
            <a:endParaRPr lang="en-GB" sz="1400" b="1" dirty="0" smtClean="0"/>
          </a:p>
          <a:p>
            <a:r>
              <a:rPr lang="en-GB" sz="1400" b="1" dirty="0" smtClean="0"/>
              <a:t>Variable (</a:t>
            </a:r>
            <a:r>
              <a:rPr lang="en-GB" sz="1400" b="1" dirty="0" err="1" smtClean="0"/>
              <a:t>var</a:t>
            </a:r>
            <a:r>
              <a:rPr lang="en-GB" sz="1400" b="1" dirty="0" smtClean="0"/>
              <a:t>)</a:t>
            </a:r>
          </a:p>
          <a:p>
            <a:r>
              <a:rPr lang="en-GB" sz="1400" dirty="0" smtClean="0"/>
              <a:t>A variable refers to a gene. Both </a:t>
            </a:r>
            <a:r>
              <a:rPr lang="en-GB" sz="1400" dirty="0" err="1" smtClean="0"/>
              <a:t>var</a:t>
            </a:r>
            <a:r>
              <a:rPr lang="en-GB" sz="1400" dirty="0" smtClean="0"/>
              <a:t> and </a:t>
            </a:r>
            <a:r>
              <a:rPr lang="en-GB" sz="1400" dirty="0" err="1" smtClean="0"/>
              <a:t>obs</a:t>
            </a:r>
            <a:r>
              <a:rPr lang="en-GB" sz="1400" dirty="0" smtClean="0"/>
              <a:t> can have additional metadata, e.g. cell types (</a:t>
            </a:r>
            <a:r>
              <a:rPr lang="en-GB" sz="1400" dirty="0" err="1" smtClean="0"/>
              <a:t>obs</a:t>
            </a:r>
            <a:r>
              <a:rPr lang="en-GB" sz="1400" dirty="0" smtClean="0"/>
              <a:t>) or “is mitochondrial” (</a:t>
            </a:r>
            <a:r>
              <a:rPr lang="en-GB" sz="1400" dirty="0" err="1" smtClean="0"/>
              <a:t>var</a:t>
            </a:r>
            <a:r>
              <a:rPr lang="en-GB" sz="1400" dirty="0" smtClean="0"/>
              <a:t>).</a:t>
            </a:r>
          </a:p>
          <a:p>
            <a:endParaRPr lang="en-GB" sz="1400" dirty="0" smtClean="0"/>
          </a:p>
          <a:p>
            <a:r>
              <a:rPr lang="en-GB" sz="1400" b="1" dirty="0" smtClean="0"/>
              <a:t>Matrix</a:t>
            </a:r>
            <a:endParaRPr lang="en-GB" sz="1400" dirty="0" smtClean="0"/>
          </a:p>
          <a:p>
            <a:r>
              <a:rPr lang="en-GB" sz="1400" dirty="0" smtClean="0"/>
              <a:t>The analysis is based on an expression matrix (</a:t>
            </a:r>
            <a:r>
              <a:rPr lang="en-GB" sz="1400" dirty="0" err="1" smtClean="0"/>
              <a:t>obs</a:t>
            </a:r>
            <a:r>
              <a:rPr lang="en-GB" sz="1400" dirty="0" smtClean="0"/>
              <a:t> x </a:t>
            </a:r>
            <a:r>
              <a:rPr lang="en-GB" sz="1400" dirty="0" err="1" smtClean="0"/>
              <a:t>var</a:t>
            </a:r>
            <a:r>
              <a:rPr lang="en-GB" sz="1400" dirty="0" smtClean="0"/>
              <a:t>) that contains the raw RNA counts for each cell over each gene.</a:t>
            </a:r>
          </a:p>
          <a:p>
            <a:endParaRPr lang="en-GB" sz="1400" dirty="0"/>
          </a:p>
          <a:p>
            <a:r>
              <a:rPr lang="en-GB" sz="1400" b="1" dirty="0" smtClean="0"/>
              <a:t>Principle Component Analysis (PCA)</a:t>
            </a:r>
          </a:p>
          <a:p>
            <a:r>
              <a:rPr lang="en-GB" sz="1400" dirty="0" smtClean="0"/>
              <a:t>The PCA reduces the high-dimensional data by summarizing similar behaving genes into principle components (PCs). PCs that explain little of the dataset variance or PCs that correlate with technical factors are considered noise and removed.</a:t>
            </a:r>
          </a:p>
          <a:p>
            <a:endParaRPr lang="en-GB" sz="1400" b="1" dirty="0" smtClean="0"/>
          </a:p>
          <a:p>
            <a:r>
              <a:rPr lang="en-US" sz="1400" b="1" dirty="0"/>
              <a:t>t-distributed stochastic neighbor embedding (t-SNE)</a:t>
            </a:r>
          </a:p>
          <a:p>
            <a:r>
              <a:rPr lang="en-US" sz="1400" dirty="0" smtClean="0"/>
              <a:t>The t-SNE further reduces the dimensions (PCs) from the PCA to a low-dimensional output (usually 2D). </a:t>
            </a:r>
            <a:endParaRPr lang="en-US" sz="1400" dirty="0"/>
          </a:p>
          <a:p>
            <a:r>
              <a:rPr lang="en-GB" sz="1400" b="1" dirty="0">
                <a:hlinkClick r:id="rId2"/>
              </a:rPr>
              <a:t>More information on t-SNE</a:t>
            </a:r>
            <a:endParaRPr lang="en-GB" sz="1400" b="1" dirty="0"/>
          </a:p>
          <a:p>
            <a:endParaRPr lang="en-GB" sz="1400" b="1" dirty="0"/>
          </a:p>
          <a:p>
            <a:r>
              <a:rPr lang="en-US" sz="1400" b="1" dirty="0" smtClean="0"/>
              <a:t>Uniform </a:t>
            </a:r>
            <a:r>
              <a:rPr lang="en-US" sz="1400" b="1" dirty="0"/>
              <a:t>Manifold Approximation and Projection (UMAP</a:t>
            </a:r>
            <a:r>
              <a:rPr lang="en-US" sz="1400" b="1" dirty="0" smtClean="0"/>
              <a:t>)</a:t>
            </a:r>
          </a:p>
          <a:p>
            <a:r>
              <a:rPr lang="en-GB" sz="1400" dirty="0" smtClean="0"/>
              <a:t>UMAP takes the PCs from the PCA and reduces them into a low-dimensional, 2D or 3D, representation. It does so, by constructing a high-dimensional graph and optimizing a low-dimensional analogue to be as similar as possible. Both UMAP and t-SNE are mostly equivalent techniques to visualize high-dimensional data. They are robust, meaning they will provide highly similar results. Thus, we provide either UMAP or t-SNE.</a:t>
            </a:r>
          </a:p>
          <a:p>
            <a:r>
              <a:rPr lang="en-GB" sz="1400" b="1" dirty="0" smtClean="0">
                <a:hlinkClick r:id="rId3"/>
              </a:rPr>
              <a:t>More information on UMAP</a:t>
            </a:r>
            <a:endParaRPr lang="en-GB" sz="1400" b="1" dirty="0" smtClean="0"/>
          </a:p>
        </p:txBody>
      </p:sp>
    </p:spTree>
    <p:extLst>
      <p:ext uri="{BB962C8B-B14F-4D97-AF65-F5344CB8AC3E}">
        <p14:creationId xmlns:p14="http://schemas.microsoft.com/office/powerpoint/2010/main" val="21445635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Terms and Algorithms</a:t>
            </a:r>
            <a:endParaRPr lang="en-US" dirty="0"/>
          </a:p>
        </p:txBody>
      </p:sp>
      <p:sp>
        <p:nvSpPr>
          <p:cNvPr id="3" name="Rectangle 2"/>
          <p:cNvSpPr/>
          <p:nvPr/>
        </p:nvSpPr>
        <p:spPr>
          <a:xfrm>
            <a:off x="839416" y="1124744"/>
            <a:ext cx="10514384" cy="4401205"/>
          </a:xfrm>
          <a:prstGeom prst="rect">
            <a:avLst/>
          </a:prstGeom>
          <a:solidFill>
            <a:srgbClr val="F2F2F2"/>
          </a:solidFill>
          <a:ln>
            <a:solidFill>
              <a:srgbClr val="D9D9D9"/>
            </a:solidFill>
          </a:ln>
        </p:spPr>
        <p:txBody>
          <a:bodyPr wrap="square">
            <a:spAutoFit/>
          </a:bodyPr>
          <a:lstStyle/>
          <a:p>
            <a:r>
              <a:rPr lang="de-DE" sz="1400" b="1" dirty="0" smtClean="0"/>
              <a:t>Batch </a:t>
            </a:r>
            <a:r>
              <a:rPr lang="en-US" sz="1400" b="1" dirty="0" smtClean="0"/>
              <a:t>correction</a:t>
            </a:r>
          </a:p>
          <a:p>
            <a:r>
              <a:rPr lang="en-US" sz="1400" dirty="0" smtClean="0"/>
              <a:t>Batch </a:t>
            </a:r>
            <a:r>
              <a:rPr lang="en-US" sz="1400" dirty="0"/>
              <a:t>effects are variances in the data that are not intended by the experimental design (e.g. technical variance). They can be introduced through various sources. For example, sequencing samples at different </a:t>
            </a:r>
            <a:r>
              <a:rPr lang="en-US" sz="1400" dirty="0" err="1"/>
              <a:t>timepoints</a:t>
            </a:r>
            <a:r>
              <a:rPr lang="en-US" sz="1400" dirty="0"/>
              <a:t> may introduce batch effects. As batch effects could interfere with downstream analysis they are typically removed. However, it can be challenging to identify and correct for batch effects as this is highly dependent on the experimental setup of the dataset</a:t>
            </a:r>
            <a:r>
              <a:rPr lang="en-US" sz="1400" dirty="0" smtClean="0"/>
              <a:t>. For optimal results an experiment should be designed in a way that each condition is present in at least two different batches.</a:t>
            </a:r>
            <a:endParaRPr lang="de-DE" sz="1400" dirty="0" smtClean="0"/>
          </a:p>
          <a:p>
            <a:endParaRPr lang="de-DE" sz="1400" b="1" dirty="0"/>
          </a:p>
          <a:p>
            <a:r>
              <a:rPr lang="en-US" sz="1400" b="1" dirty="0"/>
              <a:t>Local Inverse Simpson's Index (LISI)</a:t>
            </a:r>
            <a:endParaRPr lang="de-DE" sz="1400" b="1" dirty="0" smtClean="0"/>
          </a:p>
          <a:p>
            <a:r>
              <a:rPr lang="de-DE" sz="1400" dirty="0" smtClean="0"/>
              <a:t>T</a:t>
            </a:r>
            <a:r>
              <a:rPr lang="en-US" sz="1400" dirty="0" smtClean="0"/>
              <a:t>he LISI measures the strength of a batch effect based on the heterogeneity in each group. Meaning, a well-mixed dataset, without any batch effect will get a high score of up to the number of batches in the dataset.</a:t>
            </a:r>
          </a:p>
          <a:p>
            <a:endParaRPr lang="en-US" sz="1400" b="1" dirty="0" smtClean="0"/>
          </a:p>
          <a:p>
            <a:r>
              <a:rPr lang="en-US" sz="1400" b="1" dirty="0" smtClean="0"/>
              <a:t>Clustering</a:t>
            </a:r>
          </a:p>
          <a:p>
            <a:r>
              <a:rPr lang="en-US" sz="1400" dirty="0" smtClean="0"/>
              <a:t>The clustering, typically done using the </a:t>
            </a:r>
            <a:r>
              <a:rPr lang="en-US" sz="1400" dirty="0" err="1" smtClean="0"/>
              <a:t>leiden</a:t>
            </a:r>
            <a:r>
              <a:rPr lang="en-US" sz="1400" dirty="0" smtClean="0"/>
              <a:t> algorithm, sorts the cells of a dataset into groups based on their expression similarity. The resulting clusters are commonly thought to be cell types and annotated in the following steps.</a:t>
            </a:r>
          </a:p>
          <a:p>
            <a:endParaRPr lang="en-US" sz="1400" b="1" dirty="0" smtClean="0"/>
          </a:p>
          <a:p>
            <a:r>
              <a:rPr lang="en-US" sz="1400" b="1" dirty="0" smtClean="0"/>
              <a:t>Quantile rank differences</a:t>
            </a:r>
          </a:p>
          <a:p>
            <a:r>
              <a:rPr lang="en-GB" sz="1400" dirty="0" smtClean="0"/>
              <a:t>The difference in rank a data point has between two groups. The two groups are divided into parts of equal probability (quantiles) and the rank of the data point, i.e. which quantile the data point belongs to, are compared between the two groups. The score ranges from -1 to 1. A score &lt;0 means the data point is ranked higher in the first group, while &gt;0 means it is ranked higher in the second group. The distance from 0 means how big the difference between the two ranks is.</a:t>
            </a:r>
          </a:p>
        </p:txBody>
      </p:sp>
    </p:spTree>
    <p:extLst>
      <p:ext uri="{BB962C8B-B14F-4D97-AF65-F5344CB8AC3E}">
        <p14:creationId xmlns:p14="http://schemas.microsoft.com/office/powerpoint/2010/main" val="1776163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Methods</a:t>
            </a:r>
            <a:endParaRPr lang="en-US" dirty="0"/>
          </a:p>
        </p:txBody>
      </p:sp>
    </p:spTree>
    <p:extLst>
      <p:ext uri="{BB962C8B-B14F-4D97-AF65-F5344CB8AC3E}">
        <p14:creationId xmlns:p14="http://schemas.microsoft.com/office/powerpoint/2010/main" val="358798203"/>
      </p:ext>
    </p:extLst>
  </p:cSld>
  <p:clrMapOvr>
    <a:masterClrMapping/>
  </p:clrMapOvr>
</p:sld>
</file>

<file path=ppt/theme/theme1.xml><?xml version="1.0" encoding="utf-8"?>
<a:theme xmlns:a="http://schemas.openxmlformats.org/drawingml/2006/main" name="1_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mpi_ppt_template_1</Template>
  <TotalTime>0</TotalTime>
  <Words>592</Words>
  <Application>Microsoft Office PowerPoint</Application>
  <PresentationFormat>Widescreen</PresentationFormat>
  <Paragraphs>42</Paragraphs>
  <Slides>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Arial</vt:lpstr>
      <vt:lpstr>Calibri</vt:lpstr>
      <vt:lpstr>Calibri Light</vt:lpstr>
      <vt:lpstr>1_Custom Design</vt:lpstr>
      <vt:lpstr>MAX PLANCK INSTITUTE FOR HEART AND LUNG RESEARCH</vt:lpstr>
      <vt:lpstr>Introduction</vt:lpstr>
      <vt:lpstr>Overview</vt:lpstr>
      <vt:lpstr>Overview</vt:lpstr>
      <vt:lpstr>Terms and Algorithms</vt:lpstr>
      <vt:lpstr>Terms and Algorithms</vt:lpstr>
      <vt:lpstr>Methods</vt:lpstr>
    </vt:vector>
  </TitlesOfParts>
  <Company>MPI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Wiegandt, Rene</dc:creator>
  <cp:lastModifiedBy>Schultheis, Hendrik</cp:lastModifiedBy>
  <cp:revision>101</cp:revision>
  <dcterms:created xsi:type="dcterms:W3CDTF">2018-09-18T11:01:01Z</dcterms:created>
  <dcterms:modified xsi:type="dcterms:W3CDTF">2025-07-23T10:52:08Z</dcterms:modified>
</cp:coreProperties>
</file>

<file path=docProps/thumbnail.jpeg>
</file>